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335" r:id="rId3"/>
    <p:sldId id="375" r:id="rId4"/>
    <p:sldId id="412" r:id="rId5"/>
    <p:sldId id="428" r:id="rId6"/>
    <p:sldId id="433" r:id="rId7"/>
    <p:sldId id="434" r:id="rId8"/>
    <p:sldId id="415" r:id="rId9"/>
    <p:sldId id="424" r:id="rId10"/>
    <p:sldId id="425" r:id="rId11"/>
    <p:sldId id="429" r:id="rId12"/>
    <p:sldId id="430" r:id="rId13"/>
    <p:sldId id="40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9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8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9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5D563-CA46-8B49-AA6E-5483FE2A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8C82B2-466C-F7D4-AF8F-8FF31E642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2FD6C3-1327-D86C-9CB1-BC090ECE5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CD5F97-8D8B-316C-369C-05C1D08D8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44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F1FD6-9C0E-DCA1-D692-5A3D92919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C1273B-560B-D418-F3DB-260E69574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DC6DB0-2B21-CAF8-2955-985A61889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9ADDFE-8770-1969-F852-4CA49E4DA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972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B74B-5660-3627-2337-8DDB433E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281E31C-5E7F-D657-8628-1D341013D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BC840E-20AF-7DAB-A6F7-31007B4EE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6FEB96-E33A-2800-91AD-71A7C1952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91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2A844-4BD8-B37E-ADAB-431B79326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45BEA1-0FDD-4DBE-D87D-F4DF97B5F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DB40540-1E2F-56B2-D69B-4F901B4FD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A29A35-F501-0C21-73A7-2F9658D24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04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comments" Target="../comments/comment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omments" Target="../comments/comment3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comments" Target="../comments/comment4.xml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000" y="97237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9198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MSCRS: Multi-modal Semantic Graph Prompt Learning Framework for Conversational Recommender Systems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2025.6.16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9114892" y="5574105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 SIGIR </a:t>
            </a:r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23535" y="4924073"/>
            <a:ext cx="534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/>
              <a:t>Code</a:t>
            </a:r>
            <a:r>
              <a:rPr lang="zh-CN" altLang="en-US" sz="1600"/>
              <a:t>：</a:t>
            </a:r>
            <a:r>
              <a:rPr lang="en-US" altLang="zh-CN" sz="1600"/>
              <a:t>https://github.com/BIAOBIAO12138/MSCRS-main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E44D999-4EA6-CAAD-BA7F-9CBD3F976D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4040" y="2443578"/>
            <a:ext cx="8503921" cy="23965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336705-8628-51D9-B1FE-E3901CD7D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6" y="1506335"/>
            <a:ext cx="10808208" cy="44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26933-047E-5525-9CB8-81AFC1555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AE3AB88-3242-A301-BD4D-9F80A7E9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CB499F-DB92-6671-AF31-8A585954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5" y="2066544"/>
            <a:ext cx="5701087" cy="30797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5D246C-7420-34DB-C9F3-A6EA154DA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403" y="1572768"/>
            <a:ext cx="5026588" cy="45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1B205-2311-D205-1149-BA06728C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83AAF346-0743-A67E-5B85-B56ED751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DE32B4-F336-0D15-6BCB-2B52CF9C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497" y="1726520"/>
            <a:ext cx="4923006" cy="44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96128" y="1877568"/>
            <a:ext cx="6376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/>
              <a:t>(1) Due to the limited nature of conversational contexts (e.g.short and sparse), relying solely on extracting user preferences from conversations makes it challenging to achieve personalized modeling</a:t>
            </a:r>
            <a:r>
              <a:rPr lang="zh-CN" altLang="en-US" sz="2000"/>
              <a:t>。</a:t>
            </a:r>
            <a:endParaRPr lang="en-US" altLang="zh-CN" sz="2000"/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(2</a:t>
            </a:r>
            <a:r>
              <a:rPr lang="en-US" altLang="zh-CN" sz="2000"/>
              <a:t>) It is well known that a semantic gap exists between conversational context and these external data, due to the inconsistencies in expression form and information structure between them, complicating the direct integration of different data sources</a:t>
            </a:r>
            <a:r>
              <a:rPr lang="zh-CN" altLang="en-US" sz="2000"/>
              <a:t>。</a:t>
            </a: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6EA2F2-8BCD-DA8C-98EE-5DF7F3627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" y="1792154"/>
            <a:ext cx="5454086" cy="2962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D569B6-AA90-D6F1-9C4B-BE0D488DA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91" y="1290050"/>
            <a:ext cx="9775618" cy="54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3CCA2C-348D-BB9C-9928-B1A2E104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073" y="1402714"/>
            <a:ext cx="4362517" cy="6084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65390B-5EC1-1296-541F-12355B7A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065" y="2237191"/>
            <a:ext cx="3304548" cy="3649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B53DB0-BA9B-9722-CAAA-C48C37EC7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745" y="2931865"/>
            <a:ext cx="3888058" cy="3649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167BF78-FA4C-1C1D-0D8D-F5FF0DA88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865" y="3585828"/>
            <a:ext cx="4362517" cy="3226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457503-52D7-24D2-3EF3-C6E9E1867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145" y="4176803"/>
            <a:ext cx="3031942" cy="6253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74966A8-1F18-8126-2911-3A874A5B0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081" y="1965083"/>
            <a:ext cx="4167364" cy="274088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DE2150D-A62B-9C80-4155-D0CC37F7A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555" y="968836"/>
            <a:ext cx="2710027" cy="57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E9E9CA-E9D0-E527-5590-7038BBF2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6" y="1012001"/>
            <a:ext cx="3485792" cy="57106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30C4F20-B08E-96B4-5F4F-A82A02BF8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418" y="1366174"/>
            <a:ext cx="3538701" cy="647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2D2DF32-2A20-9167-ABB9-D06C1E974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556" y="2264297"/>
            <a:ext cx="3617387" cy="3835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FEBDAC6-38CA-42BB-EA35-210BBE2C6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090" y="3077581"/>
            <a:ext cx="4024737" cy="3514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AD2CC4D-6587-563A-9EFF-E62BC7FC9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585" y="3668428"/>
            <a:ext cx="3144366" cy="60878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B8507E-D7D0-57F3-3A15-C223A3CA5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556" y="4429805"/>
            <a:ext cx="3763144" cy="67014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1E72D0-07EA-BAF0-DA31-76C119D08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881" y="1596024"/>
            <a:ext cx="3814949" cy="40298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88C705B-9B35-BD58-DB5F-6EB517F871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711" y="2366799"/>
            <a:ext cx="4147288" cy="80906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05A3D0-A463-F18B-1F89-35D1BDFABF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0039" y="3429000"/>
            <a:ext cx="3485791" cy="4093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7C8BCC7-D867-B6FD-9012-FEF03237E2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7482" y="4139138"/>
            <a:ext cx="3794518" cy="38356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AA6066B-FECD-3E1B-B44B-123694DD61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3848" y="4823522"/>
            <a:ext cx="3661785" cy="3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DC2DA-3E5E-E3CA-2A2D-9490A74DD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E50FE61-A1F6-FFA4-BFA6-9303C803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98FE08-A468-610B-95C6-D3BF8879E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5" y="1792224"/>
            <a:ext cx="5438364" cy="35288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299150-EAC9-648A-1053-36A199B75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132" y="1320703"/>
            <a:ext cx="3215773" cy="3763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C062A4-782A-FC91-F2B1-03381ABA1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037" y="1683412"/>
            <a:ext cx="4811763" cy="8795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E32E646-8981-BFF1-6066-4CA3C4714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966" y="3044991"/>
            <a:ext cx="3221869" cy="3500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A4883E8-C5EC-D75E-A0E5-685FED0F9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132" y="3570969"/>
            <a:ext cx="3740629" cy="3535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6235DF5-0407-CB3C-CBD6-84166A88EE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132" y="4063815"/>
            <a:ext cx="3781539" cy="3226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003B547-ACE0-4DE7-227A-96A0C4452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2132" y="4469632"/>
            <a:ext cx="4811763" cy="64199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87A8371-CBF3-6A5B-A123-17E16360D6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966" y="5287007"/>
            <a:ext cx="3740630" cy="3601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05E2787-0F63-44E1-DB07-4E7ACC68E7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132" y="5766476"/>
            <a:ext cx="4898402" cy="64199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780B754-B9F1-49E7-C876-23D4B6B2A3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5966" y="2495334"/>
            <a:ext cx="990331" cy="2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8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1B2D4-3142-DD0A-092B-8A924745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2DE01EA2-8853-DE46-29F2-A0219789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78C806-860F-EFDD-715E-3DA893FA9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4" y="1780947"/>
            <a:ext cx="5511555" cy="34106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2EDC1D-0979-4E93-42BE-7C366F9E0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62" y="1700785"/>
            <a:ext cx="4833238" cy="6105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F00552-1C9D-45EE-F702-4D5F5E54C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235" y="2466861"/>
            <a:ext cx="3543934" cy="3690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C68467-6673-B5F5-69A4-781548085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916" y="3619389"/>
            <a:ext cx="3891406" cy="31340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45AC458-70A8-2A96-5AC1-D3D1F7A2E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597" y="4157431"/>
            <a:ext cx="3283918" cy="4047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E1EC3C1-4BF5-707B-B10F-FAC320020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5597" y="4623827"/>
            <a:ext cx="4887765" cy="8001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CA6A202-7D49-BC10-F1F6-9821FE09D7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3235" y="3173962"/>
            <a:ext cx="926375" cy="2406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BB49485-E3E9-D53C-2F9D-FF1DDCA807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8520" y="3148661"/>
            <a:ext cx="638072" cy="2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1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AD958C-A559-1462-1E29-261C4251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717" y="2577663"/>
            <a:ext cx="6840567" cy="16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9CD916-D566-9621-AE51-95B1AEA0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1506850"/>
            <a:ext cx="10582656" cy="45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宽屏</PresentationFormat>
  <Paragraphs>38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1847</cp:revision>
  <dcterms:created xsi:type="dcterms:W3CDTF">2017-04-22T07:59:00Z</dcterms:created>
  <dcterms:modified xsi:type="dcterms:W3CDTF">2025-06-17T07:35:31Z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